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8"/>
  </p:notesMasterIdLst>
  <p:sldIdLst>
    <p:sldId id="256" r:id="rId2"/>
    <p:sldId id="257" r:id="rId3"/>
    <p:sldId id="261" r:id="rId4"/>
    <p:sldId id="258" r:id="rId5"/>
    <p:sldId id="262" r:id="rId6"/>
    <p:sldId id="259" r:id="rId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60"/>
  </p:normalViewPr>
  <p:slideViewPr>
    <p:cSldViewPr snapToGrid="0">
      <p:cViewPr varScale="1">
        <p:scale>
          <a:sx n="108" d="100"/>
          <a:sy n="108" d="100"/>
        </p:scale>
        <p:origin x="654" y="108"/>
      </p:cViewPr>
      <p:guideLst/>
    </p:cSldViewPr>
  </p:slideViewPr>
  <p:notesTextViewPr>
    <p:cViewPr>
      <p:scale>
        <a:sx n="1" d="1"/>
        <a:sy n="1" d="1"/>
      </p:scale>
      <p:origin x="0" y="-66"/>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BDB490F-EE91-49EC-9D42-144CE2DF85AF}" type="datetimeFigureOut">
              <a:rPr lang="en-US" smtClean="0"/>
              <a:t>6/6/2018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A0BC27D-07FD-4359-86D8-D89D7101DB53}" type="slidenum">
              <a:rPr lang="en-US" smtClean="0"/>
              <a:t>‹#›</a:t>
            </a:fld>
            <a:endParaRPr lang="en-US"/>
          </a:p>
        </p:txBody>
      </p:sp>
    </p:spTree>
    <p:extLst>
      <p:ext uri="{BB962C8B-B14F-4D97-AF65-F5344CB8AC3E}">
        <p14:creationId xmlns:p14="http://schemas.microsoft.com/office/powerpoint/2010/main" val="15639664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Being a librarian is more than checking in and checking out books. A school librarian plays a major role in the education of students. Librarians must know the standards that the teachers he/she works with are required to teach; however that does not mean that the librarian should memorize the standards. If a librarian is not familiar with the standards , how can he/she find appropriate materials to add to the library collection.  These materials could be books, academic journals, videos, maps, etc. that can be checked out by students or teachers. Librarians are not just on the sideline providing support. It is the job of the school librarian to set a time to meet with teachers. That can be done individually, as a grade level team meeting, or meeting with teachers that instruct students on the same subject.</a:t>
            </a:r>
          </a:p>
        </p:txBody>
      </p:sp>
      <p:sp>
        <p:nvSpPr>
          <p:cNvPr id="4" name="Slide Number Placeholder 3"/>
          <p:cNvSpPr>
            <a:spLocks noGrp="1"/>
          </p:cNvSpPr>
          <p:nvPr>
            <p:ph type="sldNum" sz="quarter" idx="10"/>
          </p:nvPr>
        </p:nvSpPr>
        <p:spPr/>
        <p:txBody>
          <a:bodyPr/>
          <a:lstStyle/>
          <a:p>
            <a:fld id="{6A0BC27D-07FD-4359-86D8-D89D7101DB53}" type="slidenum">
              <a:rPr lang="en-US" smtClean="0"/>
              <a:t>2</a:t>
            </a:fld>
            <a:endParaRPr lang="en-US"/>
          </a:p>
        </p:txBody>
      </p:sp>
    </p:spTree>
    <p:extLst>
      <p:ext uri="{BB962C8B-B14F-4D97-AF65-F5344CB8AC3E}">
        <p14:creationId xmlns:p14="http://schemas.microsoft.com/office/powerpoint/2010/main" val="30865259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According to </a:t>
            </a:r>
            <a:r>
              <a:rPr lang="en-US" i="1" dirty="0"/>
              <a:t>Library Media Connection One-Question Survey, </a:t>
            </a:r>
            <a:r>
              <a:rPr lang="en-US" i="0" dirty="0"/>
              <a:t>there were changes to libraries after the implementation of the Common Core Standards. One of the biggest changes was the collection development of libraries. Many libraries had to change their collections by purchasing more nonfiction materials, seeing if their collection included books that could be considered nonfiction (if they were not already), or making sure they were drawing attention to the nonfiction area of their library.  There were also changes to instructional practices in the library. Collaboration became a big part of instruction. Many librarians also focused more on inquiry-based learning and using nonfiction materials to drive instruction.</a:t>
            </a:r>
          </a:p>
          <a:p>
            <a:r>
              <a:rPr lang="en-US" i="0" dirty="0"/>
              <a:t>	The South Carolina State Department of Education conducted a study that was released in 2014 that showed the effect of school having a full time librarian and a full or part-time library assistant. The overall summary of the study shows that in schools where there is a librarian present, the test scores for English Language Arts and Writing would increase. For the full copy of the study refer to the “References” slide. </a:t>
            </a:r>
          </a:p>
          <a:p>
            <a:endParaRPr lang="en-US" i="0" dirty="0"/>
          </a:p>
          <a:p>
            <a:r>
              <a:rPr lang="en-US" i="0" dirty="0"/>
              <a:t>(There are two portions to the study. The link provided will send you to a webpage and there will be hyperlinks to lead you to the complete versions of the study.)</a:t>
            </a:r>
            <a:endParaRPr lang="en-US" dirty="0"/>
          </a:p>
        </p:txBody>
      </p:sp>
      <p:sp>
        <p:nvSpPr>
          <p:cNvPr id="4" name="Slide Number Placeholder 3"/>
          <p:cNvSpPr>
            <a:spLocks noGrp="1"/>
          </p:cNvSpPr>
          <p:nvPr>
            <p:ph type="sldNum" sz="quarter" idx="10"/>
          </p:nvPr>
        </p:nvSpPr>
        <p:spPr/>
        <p:txBody>
          <a:bodyPr/>
          <a:lstStyle/>
          <a:p>
            <a:fld id="{6A0BC27D-07FD-4359-86D8-D89D7101DB53}" type="slidenum">
              <a:rPr lang="en-US" smtClean="0"/>
              <a:t>4</a:t>
            </a:fld>
            <a:endParaRPr lang="en-US"/>
          </a:p>
        </p:txBody>
      </p:sp>
    </p:spTree>
    <p:extLst>
      <p:ext uri="{BB962C8B-B14F-4D97-AF65-F5344CB8AC3E}">
        <p14:creationId xmlns:p14="http://schemas.microsoft.com/office/powerpoint/2010/main" val="41865129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Libraries and librarians are often times referred to as the “heart” of the school. Libraries are a hub where all within the school can come and receive the resources that they need. That could be a librarian fostering the collaboration between students to successfully research or showing and helping teachers see how the librarian can be used to their advantage. This can happen by a librarian pulling resources that coincide with a standard, meeting with teachers to discuss what materials are available, or how a teacher can intertwine their lesson with that of the librarian.</a:t>
            </a:r>
          </a:p>
        </p:txBody>
      </p:sp>
      <p:sp>
        <p:nvSpPr>
          <p:cNvPr id="4" name="Slide Number Placeholder 3"/>
          <p:cNvSpPr>
            <a:spLocks noGrp="1"/>
          </p:cNvSpPr>
          <p:nvPr>
            <p:ph type="sldNum" sz="quarter" idx="10"/>
          </p:nvPr>
        </p:nvSpPr>
        <p:spPr/>
        <p:txBody>
          <a:bodyPr/>
          <a:lstStyle/>
          <a:p>
            <a:fld id="{6A0BC27D-07FD-4359-86D8-D89D7101DB53}" type="slidenum">
              <a:rPr lang="en-US" smtClean="0"/>
              <a:t>5</a:t>
            </a:fld>
            <a:endParaRPr lang="en-US"/>
          </a:p>
        </p:txBody>
      </p:sp>
    </p:spTree>
    <p:extLst>
      <p:ext uri="{BB962C8B-B14F-4D97-AF65-F5344CB8AC3E}">
        <p14:creationId xmlns:p14="http://schemas.microsoft.com/office/powerpoint/2010/main" val="60619536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48A87A34-81AB-432B-8DAE-1953F412C126}" type="datetimeFigureOut">
              <a:rPr lang="en-US" dirty="0"/>
              <a:t>6/6/2018</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6/6/2018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9" name="Picture 8"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6/6/2018</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1" name="Picture 10"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6/6/2018</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48A87A34-81AB-432B-8DAE-1953F412C126}" type="datetimeFigureOut">
              <a:rPr lang="en-US" dirty="0"/>
              <a:pPr/>
              <a:t>6/6/2018</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6/6/2018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6/6/2018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6/6/2018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9" name="Picture 8"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48A87A34-81AB-432B-8DAE-1953F412C126}" type="datetimeFigureOut">
              <a:rPr lang="en-US" dirty="0"/>
              <a:pPr/>
              <a:t>6/6/2018</a:t>
            </a:fld>
            <a:endParaRPr lang="en-US" dirty="0"/>
          </a:p>
        </p:txBody>
      </p:sp>
      <p:sp>
        <p:nvSpPr>
          <p:cNvPr id="5" name="Footer Placeholder 4"/>
          <p:cNvSpPr>
            <a:spLocks noGrp="1"/>
          </p:cNvSpPr>
          <p:nvPr>
            <p:ph type="ftr" sz="quarter" idx="11"/>
          </p:nvPr>
        </p:nvSpPr>
        <p:spPr>
          <a:xfrm>
            <a:off x="685800" y="381000"/>
            <a:ext cx="6991492" cy="36512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6/6/2018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6/6/2018</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6/6/2018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6/6/2018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6/6/2018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6/6/2018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6/6/2018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6/6/2018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C2-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6/6/2018</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www.youtube.com/watch?v=OMfkrDNjiwM"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hyperlink" Target="https://creativecommons.org/licenses/by-nc-sa/4.0/" TargetMode="External"/><Relationship Id="rId4" Type="http://schemas.openxmlformats.org/officeDocument/2006/relationships/hyperlink" Target="http://pairadimes.davidtruss.com/i-heart-libraries/"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www.ala.org/acrl/standards/teachinglibrarians" TargetMode="External"/><Relationship Id="rId2" Type="http://schemas.openxmlformats.org/officeDocument/2006/relationships/hyperlink" Target="https://hampton1.tedk12.com/hire/ViewJob.aspx?JobID=33" TargetMode="External"/><Relationship Id="rId1" Type="http://schemas.openxmlformats.org/officeDocument/2006/relationships/slideLayout" Target="../slideLayouts/slideLayout2.xml"/><Relationship Id="rId6" Type="http://schemas.openxmlformats.org/officeDocument/2006/relationships/hyperlink" Target="https://www.youtube.com/watch?v=OMfkrDNjiwM" TargetMode="External"/><Relationship Id="rId5" Type="http://schemas.openxmlformats.org/officeDocument/2006/relationships/hyperlink" Target="https://www.scasl.net/assets/phase%20i.pdf" TargetMode="External"/><Relationship Id="rId4" Type="http://schemas.openxmlformats.org/officeDocument/2006/relationships/hyperlink" Target="http://dx.doi.org/10.5860/cal.15.3.14"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FDD5E0-C59A-4C46-873F-030210D1F50E}"/>
              </a:ext>
            </a:extLst>
          </p:cNvPr>
          <p:cNvSpPr>
            <a:spLocks noGrp="1"/>
          </p:cNvSpPr>
          <p:nvPr>
            <p:ph type="ctrTitle"/>
          </p:nvPr>
        </p:nvSpPr>
        <p:spPr>
          <a:xfrm>
            <a:off x="1757493" y="746392"/>
            <a:ext cx="9448800" cy="1825096"/>
          </a:xfrm>
        </p:spPr>
        <p:txBody>
          <a:bodyPr/>
          <a:lstStyle/>
          <a:p>
            <a:r>
              <a:rPr lang="en-US" dirty="0">
                <a:latin typeface="Arial" panose="020B0604020202020204" pitchFamily="34" charset="0"/>
                <a:cs typeface="Arial" panose="020B0604020202020204" pitchFamily="34" charset="0"/>
              </a:rPr>
              <a:t>School Librarians and Curriculum </a:t>
            </a:r>
          </a:p>
        </p:txBody>
      </p:sp>
      <p:sp>
        <p:nvSpPr>
          <p:cNvPr id="3" name="Subtitle 2">
            <a:extLst>
              <a:ext uri="{FF2B5EF4-FFF2-40B4-BE49-F238E27FC236}">
                <a16:creationId xmlns:a16="http://schemas.microsoft.com/office/drawing/2014/main" id="{909D93F8-0B44-4FCA-A428-170ECB51A84F}"/>
              </a:ext>
            </a:extLst>
          </p:cNvPr>
          <p:cNvSpPr>
            <a:spLocks noGrp="1"/>
          </p:cNvSpPr>
          <p:nvPr>
            <p:ph type="subTitle" idx="1"/>
          </p:nvPr>
        </p:nvSpPr>
        <p:spPr/>
        <p:txBody>
          <a:bodyPr>
            <a:normAutofit fontScale="92500" lnSpcReduction="10000"/>
          </a:bodyPr>
          <a:lstStyle/>
          <a:p>
            <a:pPr marL="342900" indent="-342900">
              <a:buFont typeface="Arial" panose="020B0604020202020204" pitchFamily="34" charset="0"/>
              <a:buChar char="•"/>
            </a:pPr>
            <a:r>
              <a:rPr lang="en-US" dirty="0">
                <a:latin typeface="Arial" panose="020B0604020202020204" pitchFamily="34" charset="0"/>
                <a:cs typeface="Arial" panose="020B0604020202020204" pitchFamily="34" charset="0"/>
              </a:rPr>
              <a:t>What effect do school librarians have on the curriculum?</a:t>
            </a:r>
          </a:p>
          <a:p>
            <a:pPr marL="342900" indent="-342900">
              <a:buFont typeface="Arial" panose="020B0604020202020204" pitchFamily="34" charset="0"/>
              <a:buChar char="•"/>
            </a:pPr>
            <a:r>
              <a:rPr lang="en-US" dirty="0">
                <a:latin typeface="Arial" panose="020B0604020202020204" pitchFamily="34" charset="0"/>
                <a:cs typeface="Arial" panose="020B0604020202020204" pitchFamily="34" charset="0"/>
              </a:rPr>
              <a:t>How are librarians effected by the curriculum?</a:t>
            </a:r>
          </a:p>
        </p:txBody>
      </p:sp>
    </p:spTree>
    <p:extLst>
      <p:ext uri="{BB962C8B-B14F-4D97-AF65-F5344CB8AC3E}">
        <p14:creationId xmlns:p14="http://schemas.microsoft.com/office/powerpoint/2010/main" val="11348392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284461-2F1B-423A-9CDD-7350C20775A9}"/>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What are a librarian’s responsibilities?</a:t>
            </a:r>
          </a:p>
        </p:txBody>
      </p:sp>
      <p:sp>
        <p:nvSpPr>
          <p:cNvPr id="3" name="Content Placeholder 2">
            <a:extLst>
              <a:ext uri="{FF2B5EF4-FFF2-40B4-BE49-F238E27FC236}">
                <a16:creationId xmlns:a16="http://schemas.microsoft.com/office/drawing/2014/main" id="{457F9A35-FACC-487D-9F48-105F2A90A8F3}"/>
              </a:ext>
            </a:extLst>
          </p:cNvPr>
          <p:cNvSpPr>
            <a:spLocks noGrp="1"/>
          </p:cNvSpPr>
          <p:nvPr>
            <p:ph idx="1"/>
          </p:nvPr>
        </p:nvSpPr>
        <p:spPr/>
        <p:txBody>
          <a:bodyPr/>
          <a:lstStyle/>
          <a:p>
            <a:r>
              <a:rPr lang="en-US" dirty="0">
                <a:latin typeface="Arial" panose="020B0604020202020204" pitchFamily="34" charset="0"/>
                <a:cs typeface="Arial" panose="020B0604020202020204" pitchFamily="34" charset="0"/>
              </a:rPr>
              <a:t>Contributes to the appropriate use of a variety of media (including books, periodicals, television, computers, etc.) which facilitates meeting the goals and objectives of the curriculum.</a:t>
            </a:r>
          </a:p>
          <a:p>
            <a:r>
              <a:rPr lang="en-US" dirty="0">
                <a:latin typeface="Arial" panose="020B0604020202020204" pitchFamily="34" charset="0"/>
                <a:cs typeface="Arial" panose="020B0604020202020204" pitchFamily="34" charset="0"/>
              </a:rPr>
              <a:t>Provides materials and instruction in the use of library media center resources into classroom instruction and assignments.</a:t>
            </a:r>
          </a:p>
          <a:p>
            <a:r>
              <a:rPr lang="en-US" dirty="0">
                <a:latin typeface="Arial" panose="020B0604020202020204" pitchFamily="34" charset="0"/>
                <a:cs typeface="Arial" panose="020B0604020202020204" pitchFamily="34" charset="0"/>
              </a:rPr>
              <a:t>Participates in school level curriculum planning.</a:t>
            </a:r>
          </a:p>
          <a:p>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559746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B8C6A1-DC09-4BE0-A031-B9D881A0839B}"/>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Librarians are Essential </a:t>
            </a:r>
          </a:p>
        </p:txBody>
      </p:sp>
      <p:sp>
        <p:nvSpPr>
          <p:cNvPr id="3" name="Content Placeholder 2">
            <a:extLst>
              <a:ext uri="{FF2B5EF4-FFF2-40B4-BE49-F238E27FC236}">
                <a16:creationId xmlns:a16="http://schemas.microsoft.com/office/drawing/2014/main" id="{21E17C41-20CF-4CFE-9852-BEBF01286AA1}"/>
              </a:ext>
            </a:extLst>
          </p:cNvPr>
          <p:cNvSpPr>
            <a:spLocks noGrp="1"/>
          </p:cNvSpPr>
          <p:nvPr>
            <p:ph idx="1"/>
          </p:nvPr>
        </p:nvSpPr>
        <p:spPr/>
        <p:txBody>
          <a:bodyPr/>
          <a:lstStyle/>
          <a:p>
            <a:r>
              <a:rPr lang="en-US" dirty="0">
                <a:hlinkClick r:id="rId2"/>
              </a:rPr>
              <a:t>https://www.youtube.com/watch?v=OMfkrDNjiwM</a:t>
            </a:r>
            <a:endParaRPr lang="en-US" dirty="0"/>
          </a:p>
          <a:p>
            <a:endParaRPr lang="en-US" dirty="0"/>
          </a:p>
        </p:txBody>
      </p:sp>
    </p:spTree>
    <p:extLst>
      <p:ext uri="{BB962C8B-B14F-4D97-AF65-F5344CB8AC3E}">
        <p14:creationId xmlns:p14="http://schemas.microsoft.com/office/powerpoint/2010/main" val="40709340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18635F-C8F1-45B1-BA67-AE78EAD36E1B}"/>
              </a:ext>
            </a:extLst>
          </p:cNvPr>
          <p:cNvSpPr>
            <a:spLocks noGrp="1"/>
          </p:cNvSpPr>
          <p:nvPr>
            <p:ph type="title"/>
          </p:nvPr>
        </p:nvSpPr>
        <p:spPr/>
        <p:txBody>
          <a:bodyPr>
            <a:normAutofit fontScale="90000"/>
          </a:bodyPr>
          <a:lstStyle/>
          <a:p>
            <a:r>
              <a:rPr lang="en-US" dirty="0">
                <a:latin typeface="Arial" panose="020B0604020202020204" pitchFamily="34" charset="0"/>
                <a:cs typeface="Arial" panose="020B0604020202020204" pitchFamily="34" charset="0"/>
              </a:rPr>
              <a:t>State standards, Standardized testing, and librarians</a:t>
            </a:r>
          </a:p>
        </p:txBody>
      </p:sp>
      <p:sp>
        <p:nvSpPr>
          <p:cNvPr id="3" name="Content Placeholder 2">
            <a:extLst>
              <a:ext uri="{FF2B5EF4-FFF2-40B4-BE49-F238E27FC236}">
                <a16:creationId xmlns:a16="http://schemas.microsoft.com/office/drawing/2014/main" id="{2AA6DDD1-CD71-4C8E-A1A6-ED55F9EDDAF7}"/>
              </a:ext>
            </a:extLst>
          </p:cNvPr>
          <p:cNvSpPr>
            <a:spLocks noGrp="1"/>
          </p:cNvSpPr>
          <p:nvPr>
            <p:ph idx="1"/>
          </p:nvPr>
        </p:nvSpPr>
        <p:spPr>
          <a:xfrm>
            <a:off x="685800" y="2194560"/>
            <a:ext cx="4383350" cy="4024125"/>
          </a:xfrm>
        </p:spPr>
        <p:txBody>
          <a:bodyPr/>
          <a:lstStyle/>
          <a:p>
            <a:r>
              <a:rPr lang="en-US" dirty="0">
                <a:latin typeface="Arial" panose="020B0604020202020204" pitchFamily="34" charset="0"/>
                <a:cs typeface="Arial" panose="020B0604020202020204" pitchFamily="34" charset="0"/>
              </a:rPr>
              <a:t>Standards</a:t>
            </a:r>
          </a:p>
          <a:p>
            <a:pPr lvl="1"/>
            <a:r>
              <a:rPr lang="en-US" dirty="0">
                <a:latin typeface="Arial" panose="020B0604020202020204" pitchFamily="34" charset="0"/>
                <a:cs typeface="Arial" panose="020B0604020202020204" pitchFamily="34" charset="0"/>
              </a:rPr>
              <a:t>Common Core </a:t>
            </a:r>
          </a:p>
          <a:p>
            <a:pPr lvl="1"/>
            <a:r>
              <a:rPr lang="en-US" dirty="0">
                <a:latin typeface="Arial" panose="020B0604020202020204" pitchFamily="34" charset="0"/>
                <a:cs typeface="Arial" panose="020B0604020202020204" pitchFamily="34" charset="0"/>
              </a:rPr>
              <a:t>SC College and Career Ready</a:t>
            </a:r>
          </a:p>
        </p:txBody>
      </p:sp>
      <p:sp>
        <p:nvSpPr>
          <p:cNvPr id="4" name="TextBox 3">
            <a:extLst>
              <a:ext uri="{FF2B5EF4-FFF2-40B4-BE49-F238E27FC236}">
                <a16:creationId xmlns:a16="http://schemas.microsoft.com/office/drawing/2014/main" id="{B4B1CD42-2509-461F-A9DC-80C9BCD63FFE}"/>
              </a:ext>
            </a:extLst>
          </p:cNvPr>
          <p:cNvSpPr txBox="1"/>
          <p:nvPr/>
        </p:nvSpPr>
        <p:spPr>
          <a:xfrm>
            <a:off x="807867" y="3429000"/>
            <a:ext cx="4758431" cy="923330"/>
          </a:xfrm>
          <a:prstGeom prst="rect">
            <a:avLst/>
          </a:prstGeom>
          <a:noFill/>
        </p:spPr>
        <p:txBody>
          <a:bodyPr wrap="square" rtlCol="0">
            <a:spAutoFit/>
          </a:bodyPr>
          <a:lstStyle/>
          <a:p>
            <a:pPr marL="285750" indent="-285750">
              <a:buFont typeface="Arial" panose="020B0604020202020204" pitchFamily="34" charset="0"/>
              <a:buChar char="•"/>
            </a:pPr>
            <a:r>
              <a:rPr lang="en-US" dirty="0"/>
              <a:t>Standardized Testing</a:t>
            </a:r>
          </a:p>
          <a:p>
            <a:pPr marL="742950" lvl="1" indent="-285750">
              <a:buFont typeface="Arial" panose="020B0604020202020204" pitchFamily="34" charset="0"/>
              <a:buChar char="•"/>
            </a:pPr>
            <a:r>
              <a:rPr lang="en-US" dirty="0"/>
              <a:t>SCPASS</a:t>
            </a:r>
          </a:p>
          <a:p>
            <a:pPr marL="742950" lvl="1" indent="-285750">
              <a:buFont typeface="Arial" panose="020B0604020202020204" pitchFamily="34" charset="0"/>
              <a:buChar char="•"/>
            </a:pPr>
            <a:r>
              <a:rPr lang="en-US" dirty="0" err="1"/>
              <a:t>SCReady</a:t>
            </a:r>
            <a:endParaRPr lang="en-US" dirty="0"/>
          </a:p>
        </p:txBody>
      </p:sp>
      <p:pic>
        <p:nvPicPr>
          <p:cNvPr id="6" name="Picture 5">
            <a:extLst>
              <a:ext uri="{FF2B5EF4-FFF2-40B4-BE49-F238E27FC236}">
                <a16:creationId xmlns:a16="http://schemas.microsoft.com/office/drawing/2014/main" id="{9C633DF3-A7DE-447E-AB37-8FB6D00EC7C6}"/>
              </a:ext>
            </a:extLst>
          </p:cNvPr>
          <p:cNvPicPr>
            <a:picLocks noChangeAspect="1"/>
          </p:cNvPicPr>
          <p:nvPr/>
        </p:nvPicPr>
        <p:blipFill>
          <a:blip r:embed="rId3"/>
          <a:stretch>
            <a:fillRect/>
          </a:stretch>
        </p:blipFill>
        <p:spPr>
          <a:xfrm>
            <a:off x="6362489" y="1846555"/>
            <a:ext cx="4610311" cy="5011445"/>
          </a:xfrm>
          <a:prstGeom prst="rect">
            <a:avLst/>
          </a:prstGeom>
        </p:spPr>
      </p:pic>
    </p:spTree>
    <p:extLst>
      <p:ext uri="{BB962C8B-B14F-4D97-AF65-F5344CB8AC3E}">
        <p14:creationId xmlns:p14="http://schemas.microsoft.com/office/powerpoint/2010/main" val="19204651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D79225-0B34-4F8E-9900-52B9C4E3D1BD}"/>
              </a:ext>
            </a:extLst>
          </p:cNvPr>
          <p:cNvSpPr>
            <a:spLocks noGrp="1"/>
          </p:cNvSpPr>
          <p:nvPr>
            <p:ph type="title"/>
          </p:nvPr>
        </p:nvSpPr>
        <p:spPr/>
        <p:txBody>
          <a:bodyPr/>
          <a:lstStyle/>
          <a:p>
            <a:r>
              <a:rPr lang="en-US" dirty="0"/>
              <a:t>In Closing…</a:t>
            </a:r>
          </a:p>
        </p:txBody>
      </p:sp>
      <p:pic>
        <p:nvPicPr>
          <p:cNvPr id="5" name="Content Placeholder 4">
            <a:extLst>
              <a:ext uri="{FF2B5EF4-FFF2-40B4-BE49-F238E27FC236}">
                <a16:creationId xmlns:a16="http://schemas.microsoft.com/office/drawing/2014/main" id="{9EC45E8A-ACAF-4F6E-A1B4-4D5D35406A13}"/>
              </a:ext>
            </a:extLst>
          </p:cNvPr>
          <p:cNvPicPr>
            <a:picLocks noGrp="1" noChangeAspect="1"/>
          </p:cNvPicPr>
          <p:nvPr>
            <p:ph idx="1"/>
          </p:nvPr>
        </p:nvPicPr>
        <p:blipFill>
          <a:blip r:embed="rId3">
            <a:extLst>
              <a:ext uri="{837473B0-CC2E-450A-ABE3-18F120FF3D39}">
                <a1611:picAttrSrcUrl xmlns:a1611="http://schemas.microsoft.com/office/drawing/2016/11/main" r:id="rId4"/>
              </a:ext>
            </a:extLst>
          </a:blip>
          <a:stretch>
            <a:fillRect/>
          </a:stretch>
        </p:blipFill>
        <p:spPr>
          <a:xfrm>
            <a:off x="3160449" y="2237437"/>
            <a:ext cx="6285391" cy="3961279"/>
          </a:xfrm>
        </p:spPr>
      </p:pic>
      <p:sp>
        <p:nvSpPr>
          <p:cNvPr id="6" name="TextBox 5">
            <a:extLst>
              <a:ext uri="{FF2B5EF4-FFF2-40B4-BE49-F238E27FC236}">
                <a16:creationId xmlns:a16="http://schemas.microsoft.com/office/drawing/2014/main" id="{047D4CE9-724C-4326-BB9B-9003423C91AD}"/>
              </a:ext>
            </a:extLst>
          </p:cNvPr>
          <p:cNvSpPr txBox="1"/>
          <p:nvPr/>
        </p:nvSpPr>
        <p:spPr>
          <a:xfrm>
            <a:off x="3160449" y="5862795"/>
            <a:ext cx="6285391" cy="230832"/>
          </a:xfrm>
          <a:prstGeom prst="rect">
            <a:avLst/>
          </a:prstGeom>
          <a:noFill/>
        </p:spPr>
        <p:txBody>
          <a:bodyPr wrap="square" rtlCol="0">
            <a:spAutoFit/>
          </a:bodyPr>
          <a:lstStyle/>
          <a:p>
            <a:r>
              <a:rPr lang="en-US" sz="900" dirty="0">
                <a:hlinkClick r:id="rId4" tooltip="http://pairadimes.davidtruss.com/i-heart-libraries/"/>
              </a:rPr>
              <a:t>This Photo</a:t>
            </a:r>
            <a:r>
              <a:rPr lang="en-US" sz="900" dirty="0"/>
              <a:t> by Unknown Author is licensed under </a:t>
            </a:r>
            <a:r>
              <a:rPr lang="en-US" sz="900" dirty="0">
                <a:hlinkClick r:id="rId5" tooltip="https://creativecommons.org/licenses/by-nc-sa/4.0/"/>
              </a:rPr>
              <a:t>CC BY-NC-SA</a:t>
            </a:r>
            <a:endParaRPr lang="en-US" sz="900" dirty="0"/>
          </a:p>
        </p:txBody>
      </p:sp>
    </p:spTree>
    <p:extLst>
      <p:ext uri="{BB962C8B-B14F-4D97-AF65-F5344CB8AC3E}">
        <p14:creationId xmlns:p14="http://schemas.microsoft.com/office/powerpoint/2010/main" val="40170533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9AD5F1-A22F-4CA9-A482-1807304D7029}"/>
              </a:ext>
            </a:extLst>
          </p:cNvPr>
          <p:cNvSpPr>
            <a:spLocks noGrp="1"/>
          </p:cNvSpPr>
          <p:nvPr>
            <p:ph type="title"/>
          </p:nvPr>
        </p:nvSpPr>
        <p:spPr/>
        <p:txBody>
          <a:bodyPr/>
          <a:lstStyle/>
          <a:p>
            <a:r>
              <a:rPr lang="en-US" dirty="0"/>
              <a:t>References</a:t>
            </a:r>
          </a:p>
        </p:txBody>
      </p:sp>
      <p:sp>
        <p:nvSpPr>
          <p:cNvPr id="3" name="Content Placeholder 2">
            <a:extLst>
              <a:ext uri="{FF2B5EF4-FFF2-40B4-BE49-F238E27FC236}">
                <a16:creationId xmlns:a16="http://schemas.microsoft.com/office/drawing/2014/main" id="{4E30421A-ADC2-47DC-A3F1-B5DC7BF9F057}"/>
              </a:ext>
            </a:extLst>
          </p:cNvPr>
          <p:cNvSpPr>
            <a:spLocks noGrp="1"/>
          </p:cNvSpPr>
          <p:nvPr>
            <p:ph idx="1"/>
          </p:nvPr>
        </p:nvSpPr>
        <p:spPr>
          <a:xfrm>
            <a:off x="685800" y="2194560"/>
            <a:ext cx="10820400" cy="4463692"/>
          </a:xfrm>
        </p:spPr>
        <p:txBody>
          <a:bodyPr>
            <a:normAutofit/>
          </a:bodyPr>
          <a:lstStyle/>
          <a:p>
            <a:endParaRPr lang="en-US" sz="1800" dirty="0">
              <a:latin typeface="Arial" panose="020B0604020202020204" pitchFamily="34" charset="0"/>
              <a:cs typeface="Arial" panose="020B0604020202020204" pitchFamily="34" charset="0"/>
              <a:hlinkClick r:id="rId2"/>
            </a:endParaRPr>
          </a:p>
          <a:p>
            <a:r>
              <a:rPr lang="en-US" sz="1400" dirty="0">
                <a:latin typeface="Arial" panose="020B0604020202020204" pitchFamily="34" charset="0"/>
                <a:cs typeface="Arial" panose="020B0604020202020204" pitchFamily="34" charset="0"/>
              </a:rPr>
              <a:t>American Library Association. (2017). Roles and strengths of teaching librarians. Retrieved from </a:t>
            </a:r>
            <a:r>
              <a:rPr lang="en-US" sz="1400" dirty="0">
                <a:latin typeface="Arial" panose="020B0604020202020204" pitchFamily="34" charset="0"/>
                <a:cs typeface="Arial" panose="020B0604020202020204" pitchFamily="34" charset="0"/>
                <a:hlinkClick r:id="rId3"/>
              </a:rPr>
              <a:t>http://www.ala.org/acrl/standards/teachinglibrarians</a:t>
            </a:r>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Dickinson, G. K. (2015). LMC one-question survey. </a:t>
            </a:r>
            <a:r>
              <a:rPr lang="en-US" sz="1400" i="1" dirty="0">
                <a:latin typeface="Arial" panose="020B0604020202020204" pitchFamily="34" charset="0"/>
                <a:cs typeface="Arial" panose="020B0604020202020204" pitchFamily="34" charset="0"/>
              </a:rPr>
              <a:t>Library Media Connection</a:t>
            </a:r>
            <a:r>
              <a:rPr lang="en-US" sz="1400" dirty="0">
                <a:latin typeface="Arial" panose="020B0604020202020204" pitchFamily="34" charset="0"/>
                <a:cs typeface="Arial" panose="020B0604020202020204" pitchFamily="34" charset="0"/>
              </a:rPr>
              <a:t>, </a:t>
            </a:r>
            <a:r>
              <a:rPr lang="en-US" sz="1400" i="1" dirty="0">
                <a:latin typeface="Arial" panose="020B0604020202020204" pitchFamily="34" charset="0"/>
                <a:cs typeface="Arial" panose="020B0604020202020204" pitchFamily="34" charset="0"/>
              </a:rPr>
              <a:t>33</a:t>
            </a:r>
            <a:r>
              <a:rPr lang="en-US" sz="1400" dirty="0">
                <a:latin typeface="Arial" panose="020B0604020202020204" pitchFamily="34" charset="0"/>
                <a:cs typeface="Arial" panose="020B0604020202020204" pitchFamily="34" charset="0"/>
              </a:rPr>
              <a:t>(6), 43.</a:t>
            </a:r>
          </a:p>
          <a:p>
            <a:r>
              <a:rPr lang="en-US" sz="1400" dirty="0">
                <a:latin typeface="Arial" panose="020B0604020202020204" pitchFamily="34" charset="0"/>
                <a:cs typeface="Arial" panose="020B0604020202020204" pitchFamily="34" charset="0"/>
              </a:rPr>
              <a:t>Hampton County School District One. (2018). Library media specialist. Retrieved from </a:t>
            </a:r>
            <a:r>
              <a:rPr lang="en-US" sz="1400" dirty="0">
                <a:latin typeface="Arial" panose="020B0604020202020204" pitchFamily="34" charset="0"/>
                <a:cs typeface="Arial" panose="020B0604020202020204" pitchFamily="34" charset="0"/>
                <a:hlinkClick r:id="rId2"/>
              </a:rPr>
              <a:t>https://hampton1.tedk12.com/hire/ViewJob.aspx?JobID=33</a:t>
            </a:r>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Lawson, C., &amp; </a:t>
            </a:r>
            <a:r>
              <a:rPr lang="en-US" sz="1400" dirty="0" err="1">
                <a:latin typeface="Arial" panose="020B0604020202020204" pitchFamily="34" charset="0"/>
                <a:cs typeface="Arial" panose="020B0604020202020204" pitchFamily="34" charset="0"/>
              </a:rPr>
              <a:t>Laduke-Pelster</a:t>
            </a:r>
            <a:r>
              <a:rPr lang="en-US" sz="1400" dirty="0">
                <a:latin typeface="Arial" panose="020B0604020202020204" pitchFamily="34" charset="0"/>
                <a:cs typeface="Arial" panose="020B0604020202020204" pitchFamily="34" charset="0"/>
              </a:rPr>
              <a:t>, F. (2017). CCSS collaboration: How librarians can collaborate with teachers on common core. Children &amp; libraries: </a:t>
            </a:r>
            <a:r>
              <a:rPr lang="en-US" sz="1400" i="1" dirty="0">
                <a:latin typeface="Arial" panose="020B0604020202020204" pitchFamily="34" charset="0"/>
                <a:cs typeface="Arial" panose="020B0604020202020204" pitchFamily="34" charset="0"/>
              </a:rPr>
              <a:t>The Journal Of The Association For Library Service To Children</a:t>
            </a:r>
            <a:r>
              <a:rPr lang="en-US" sz="1400" dirty="0">
                <a:latin typeface="Arial" panose="020B0604020202020204" pitchFamily="34" charset="0"/>
                <a:cs typeface="Arial" panose="020B0604020202020204" pitchFamily="34" charset="0"/>
              </a:rPr>
              <a:t>, </a:t>
            </a:r>
            <a:r>
              <a:rPr lang="en-US" sz="1400" i="1" dirty="0">
                <a:latin typeface="Arial" panose="020B0604020202020204" pitchFamily="34" charset="0"/>
                <a:cs typeface="Arial" panose="020B0604020202020204" pitchFamily="34" charset="0"/>
              </a:rPr>
              <a:t>15</a:t>
            </a:r>
            <a:r>
              <a:rPr lang="en-US" sz="1400" dirty="0">
                <a:latin typeface="Arial" panose="020B0604020202020204" pitchFamily="34" charset="0"/>
                <a:cs typeface="Arial" panose="020B0604020202020204" pitchFamily="34" charset="0"/>
              </a:rPr>
              <a:t>(3), 14-16.</a:t>
            </a:r>
            <a:r>
              <a:rPr lang="pt-BR" sz="1400" dirty="0">
                <a:latin typeface="Arial" panose="020B0604020202020204" pitchFamily="34" charset="0"/>
                <a:cs typeface="Arial" panose="020B0604020202020204" pitchFamily="34" charset="0"/>
              </a:rPr>
              <a:t> doi: </a:t>
            </a:r>
            <a:r>
              <a:rPr lang="pt-BR" sz="1400" dirty="0">
                <a:latin typeface="Arial" panose="020B0604020202020204" pitchFamily="34" charset="0"/>
                <a:cs typeface="Arial" panose="020B0604020202020204" pitchFamily="34" charset="0"/>
                <a:hlinkClick r:id="rId4"/>
              </a:rPr>
              <a:t>http://dx.doi.org/10.5860/cal.15.3.14</a:t>
            </a:r>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South Carolina State Department of Education. (2014). </a:t>
            </a:r>
            <a:r>
              <a:rPr lang="en-US" sz="1400" i="1" dirty="0">
                <a:latin typeface="Arial" panose="020B0604020202020204" pitchFamily="34" charset="0"/>
                <a:cs typeface="Arial" panose="020B0604020202020204" pitchFamily="34" charset="0"/>
              </a:rPr>
              <a:t>How libraries transform schools by contributing to student success: Evidence linking south </a:t>
            </a:r>
            <a:r>
              <a:rPr lang="en-US" sz="1400" i="1" dirty="0" err="1">
                <a:latin typeface="Arial" panose="020B0604020202020204" pitchFamily="34" charset="0"/>
                <a:cs typeface="Arial" panose="020B0604020202020204" pitchFamily="34" charset="0"/>
              </a:rPr>
              <a:t>carolina</a:t>
            </a:r>
            <a:r>
              <a:rPr lang="en-US" sz="1400" i="1" dirty="0">
                <a:latin typeface="Arial" panose="020B0604020202020204" pitchFamily="34" charset="0"/>
                <a:cs typeface="Arial" panose="020B0604020202020204" pitchFamily="34" charset="0"/>
              </a:rPr>
              <a:t> school libraries and pass &amp; </a:t>
            </a:r>
            <a:r>
              <a:rPr lang="en-US" sz="1400" i="1" dirty="0" err="1">
                <a:latin typeface="Arial" panose="020B0604020202020204" pitchFamily="34" charset="0"/>
                <a:cs typeface="Arial" panose="020B0604020202020204" pitchFamily="34" charset="0"/>
              </a:rPr>
              <a:t>hsap</a:t>
            </a:r>
            <a:r>
              <a:rPr lang="en-US" sz="1400" i="1" dirty="0">
                <a:latin typeface="Arial" panose="020B0604020202020204" pitchFamily="34" charset="0"/>
                <a:cs typeface="Arial" panose="020B0604020202020204" pitchFamily="34" charset="0"/>
              </a:rPr>
              <a:t> results </a:t>
            </a:r>
            <a:r>
              <a:rPr lang="en-US" sz="1400" dirty="0">
                <a:latin typeface="Arial" panose="020B0604020202020204" pitchFamily="34" charset="0"/>
                <a:cs typeface="Arial" panose="020B0604020202020204" pitchFamily="34" charset="0"/>
              </a:rPr>
              <a:t>[ Data File]. Retrieved from </a:t>
            </a:r>
            <a:r>
              <a:rPr lang="en-US" sz="1400" dirty="0">
                <a:latin typeface="Arial" panose="020B0604020202020204" pitchFamily="34" charset="0"/>
                <a:cs typeface="Arial" panose="020B0604020202020204" pitchFamily="34" charset="0"/>
                <a:hlinkClick r:id="rId5"/>
              </a:rPr>
              <a:t>https://www.scasl.net/assets/phase%20i.pdf</a:t>
            </a:r>
            <a:endParaRPr lang="en-US" sz="1400" i="1" dirty="0">
              <a:latin typeface="Arial" panose="020B0604020202020204" pitchFamily="34" charset="0"/>
              <a:cs typeface="Arial" panose="020B0604020202020204" pitchFamily="34" charset="0"/>
            </a:endParaRPr>
          </a:p>
          <a:p>
            <a:r>
              <a:rPr lang="en-US" sz="1400" dirty="0" err="1">
                <a:latin typeface="Arial" panose="020B0604020202020204" pitchFamily="34" charset="0"/>
                <a:cs typeface="Arial" panose="020B0604020202020204" pitchFamily="34" charset="0"/>
              </a:rPr>
              <a:t>Youtube</a:t>
            </a:r>
            <a:r>
              <a:rPr lang="en-US" sz="1400" dirty="0">
                <a:latin typeface="Arial" panose="020B0604020202020204" pitchFamily="34" charset="0"/>
                <a:cs typeface="Arial" panose="020B0604020202020204" pitchFamily="34" charset="0"/>
              </a:rPr>
              <a:t>.(2016). Curriculum matters: </a:t>
            </a:r>
            <a:r>
              <a:rPr lang="en-US" sz="1400" i="1" dirty="0">
                <a:latin typeface="Arial" panose="020B0604020202020204" pitchFamily="34" charset="0"/>
                <a:cs typeface="Arial" panose="020B0604020202020204" pitchFamily="34" charset="0"/>
              </a:rPr>
              <a:t>School Library Program: School library media specialists as educators. </a:t>
            </a:r>
            <a:r>
              <a:rPr lang="en-US" sz="1400" dirty="0">
                <a:latin typeface="Arial" panose="020B0604020202020204" pitchFamily="34" charset="0"/>
                <a:cs typeface="Arial" panose="020B0604020202020204" pitchFamily="34" charset="0"/>
              </a:rPr>
              <a:t>Retrieved from </a:t>
            </a:r>
            <a:r>
              <a:rPr lang="en-US" sz="1400" dirty="0">
                <a:latin typeface="Arial" panose="020B0604020202020204" pitchFamily="34" charset="0"/>
                <a:cs typeface="Arial" panose="020B0604020202020204" pitchFamily="34" charset="0"/>
                <a:hlinkClick r:id="rId6"/>
              </a:rPr>
              <a:t>https://www.youtube.com/watch?v=OMfkrDNjiwM</a:t>
            </a:r>
            <a:endParaRPr lang="en-US" sz="1400" dirty="0">
              <a:latin typeface="Arial" panose="020B0604020202020204" pitchFamily="34" charset="0"/>
              <a:cs typeface="Arial" panose="020B0604020202020204" pitchFamily="34" charset="0"/>
            </a:endParaRPr>
          </a:p>
          <a:p>
            <a:pPr marL="0" indent="0">
              <a:buNone/>
            </a:pPr>
            <a:endParaRPr lang="en-US" sz="1400"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35544603"/>
      </p:ext>
    </p:extLst>
  </p:cSld>
  <p:clrMapOvr>
    <a:masterClrMapping/>
  </p:clrMapOvr>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E5224E"/>
      </a:accent1>
      <a:accent2>
        <a:srgbClr val="9D074E"/>
      </a:accent2>
      <a:accent3>
        <a:srgbClr val="7F2294"/>
      </a:accent3>
      <a:accent4>
        <a:srgbClr val="8D65EA"/>
      </a:accent4>
      <a:accent5>
        <a:srgbClr val="588FE2"/>
      </a:accent5>
      <a:accent6>
        <a:srgbClr val="127CA4"/>
      </a:accent6>
      <a:hlink>
        <a:srgbClr val="FB4AB6"/>
      </a:hlink>
      <a:folHlink>
        <a:srgbClr val="F98FE9"/>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6DB8EB18-3657-4051-A897-2ED38832359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TM04033937[[fn=Vapor Trail]]</Template>
  <TotalTime>128</TotalTime>
  <Words>742</Words>
  <Application>Microsoft Office PowerPoint</Application>
  <PresentationFormat>Widescreen</PresentationFormat>
  <Paragraphs>35</Paragraphs>
  <Slides>6</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Arial</vt:lpstr>
      <vt:lpstr>Calibri</vt:lpstr>
      <vt:lpstr>Century Gothic</vt:lpstr>
      <vt:lpstr>Vapor Trail</vt:lpstr>
      <vt:lpstr>School Librarians and Curriculum </vt:lpstr>
      <vt:lpstr>What are a librarian’s responsibilities?</vt:lpstr>
      <vt:lpstr>Librarians are Essential </vt:lpstr>
      <vt:lpstr>State standards, Standardized testing, and librarians</vt:lpstr>
      <vt:lpstr>In Closing…</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School Librarians and Curriculum</dc:title>
  <dc:creator>dennis Thompson</dc:creator>
  <cp:lastModifiedBy>dennis Thompson</cp:lastModifiedBy>
  <cp:revision>16</cp:revision>
  <dcterms:created xsi:type="dcterms:W3CDTF">2018-06-04T23:39:40Z</dcterms:created>
  <dcterms:modified xsi:type="dcterms:W3CDTF">2018-06-06T23:00:24Z</dcterms:modified>
</cp:coreProperties>
</file>